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Proxima Nova Bold" charset="1" panose="02000506030000020004"/>
      <p:regular r:id="rId13"/>
    </p:embeddedFont>
    <p:embeddedFont>
      <p:font typeface="Arial Unicode" charset="1" panose="020B0604020202020204"/>
      <p:regular r:id="rId14"/>
    </p:embeddedFont>
    <p:embeddedFont>
      <p:font typeface="Proxima Nova" charset="1" panose="02000506030000020004"/>
      <p:regular r:id="rId15"/>
    </p:embeddedFont>
    <p:embeddedFont>
      <p:font typeface="Tomorrow" charset="1" panose="00000000000000000000"/>
      <p:regular r:id="rId16"/>
    </p:embeddedFont>
    <p:embeddedFont>
      <p:font typeface="Tomorrow Bold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6zAWzSfo.mp4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6.png" Type="http://schemas.openxmlformats.org/officeDocument/2006/relationships/image"/><Relationship Id="rId7" Target="../media/image17.svg" Type="http://schemas.openxmlformats.org/officeDocument/2006/relationships/image"/><Relationship Id="rId8" Target="../media/image18.png" Type="http://schemas.openxmlformats.org/officeDocument/2006/relationships/image"/><Relationship Id="rId9" Target="../media/image1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26.png" Type="http://schemas.openxmlformats.org/officeDocument/2006/relationships/image"/><Relationship Id="rId13" Target="../media/image27.png" Type="http://schemas.openxmlformats.org/officeDocument/2006/relationships/image"/><Relationship Id="rId14" Target="../media/image28.png" Type="http://schemas.openxmlformats.org/officeDocument/2006/relationships/image"/><Relationship Id="rId15" Target="../media/image29.png" Type="http://schemas.openxmlformats.org/officeDocument/2006/relationships/image"/><Relationship Id="rId16" Target="../media/image30.png" Type="http://schemas.openxmlformats.org/officeDocument/2006/relationships/image"/><Relationship Id="rId17" Target="../media/image31.png" Type="http://schemas.openxmlformats.org/officeDocument/2006/relationships/image"/><Relationship Id="rId18" Target="../media/image32.jpeg" Type="http://schemas.openxmlformats.org/officeDocument/2006/relationships/image"/><Relationship Id="rId19" Target="../media/image33.png" Type="http://schemas.openxmlformats.org/officeDocument/2006/relationships/image"/><Relationship Id="rId2" Target="../media/image20.png" Type="http://schemas.openxmlformats.org/officeDocument/2006/relationships/image"/><Relationship Id="rId20" Target="../media/image34.png" Type="http://schemas.openxmlformats.org/officeDocument/2006/relationships/image"/><Relationship Id="rId3" Target="../media/image21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4.png" Type="http://schemas.openxmlformats.org/officeDocument/2006/relationships/image"/><Relationship Id="rId9" Target="../media/image2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jpeg" Type="http://schemas.openxmlformats.org/officeDocument/2006/relationships/image"/><Relationship Id="rId3" Target="../media/VAG6zAWzSfo.mp4" Type="http://schemas.openxmlformats.org/officeDocument/2006/relationships/video"/><Relationship Id="rId4" Target="../media/VAG6zAWzSfo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8.png" Type="http://schemas.openxmlformats.org/officeDocument/2006/relationships/image"/><Relationship Id="rId5" Target="../media/image39.svg" Type="http://schemas.openxmlformats.org/officeDocument/2006/relationships/image"/><Relationship Id="rId6" Target="../media/image22.png" Type="http://schemas.openxmlformats.org/officeDocument/2006/relationships/image"/><Relationship Id="rId7" Target="../media/image23.svg" Type="http://schemas.openxmlformats.org/officeDocument/2006/relationships/image"/><Relationship Id="rId8" Target="../media/image14.png" Type="http://schemas.openxmlformats.org/officeDocument/2006/relationships/image"/><Relationship Id="rId9" Target="../media/image1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8.png" Type="http://schemas.openxmlformats.org/officeDocument/2006/relationships/image"/><Relationship Id="rId11" Target="../media/image39.svg" Type="http://schemas.openxmlformats.org/officeDocument/2006/relationships/image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6.png" Type="http://schemas.openxmlformats.org/officeDocument/2006/relationships/image"/><Relationship Id="rId7" Target="../media/image17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4.png" Type="http://schemas.openxmlformats.org/officeDocument/2006/relationships/image"/><Relationship Id="rId11" Target="../media/image25.svg" Type="http://schemas.openxmlformats.org/officeDocument/2006/relationships/image"/><Relationship Id="rId12" Target="../media/image42.png" Type="http://schemas.openxmlformats.org/officeDocument/2006/relationships/image"/><Relationship Id="rId13" Target="../media/image43.svg" Type="http://schemas.openxmlformats.org/officeDocument/2006/relationships/image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40.png" Type="http://schemas.openxmlformats.org/officeDocument/2006/relationships/image"/><Relationship Id="rId9" Target="../media/image4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FC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1320" y="5615759"/>
            <a:ext cx="6503276" cy="4114800"/>
          </a:xfrm>
          <a:custGeom>
            <a:avLst/>
            <a:gdLst/>
            <a:ahLst/>
            <a:cxnLst/>
            <a:rect r="r" b="b" t="t" l="l"/>
            <a:pathLst>
              <a:path h="4114800" w="6503276">
                <a:moveTo>
                  <a:pt x="0" y="0"/>
                </a:moveTo>
                <a:lnTo>
                  <a:pt x="6503276" y="0"/>
                </a:lnTo>
                <a:lnTo>
                  <a:pt x="65032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786864" y="2106633"/>
            <a:ext cx="2814723" cy="4539876"/>
          </a:xfrm>
          <a:custGeom>
            <a:avLst/>
            <a:gdLst/>
            <a:ahLst/>
            <a:cxnLst/>
            <a:rect r="r" b="b" t="t" l="l"/>
            <a:pathLst>
              <a:path h="4539876" w="2814723">
                <a:moveTo>
                  <a:pt x="0" y="0"/>
                </a:moveTo>
                <a:lnTo>
                  <a:pt x="2814724" y="0"/>
                </a:lnTo>
                <a:lnTo>
                  <a:pt x="2814724" y="4539876"/>
                </a:lnTo>
                <a:lnTo>
                  <a:pt x="0" y="4539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555416" y="8291512"/>
            <a:ext cx="4100910" cy="2878093"/>
          </a:xfrm>
          <a:custGeom>
            <a:avLst/>
            <a:gdLst/>
            <a:ahLst/>
            <a:cxnLst/>
            <a:rect r="r" b="b" t="t" l="l"/>
            <a:pathLst>
              <a:path h="2878093" w="4100910">
                <a:moveTo>
                  <a:pt x="0" y="0"/>
                </a:moveTo>
                <a:lnTo>
                  <a:pt x="4100910" y="0"/>
                </a:lnTo>
                <a:lnTo>
                  <a:pt x="4100910" y="2878094"/>
                </a:lnTo>
                <a:lnTo>
                  <a:pt x="0" y="28780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38904" y="2531709"/>
            <a:ext cx="2708287" cy="4114800"/>
          </a:xfrm>
          <a:custGeom>
            <a:avLst/>
            <a:gdLst/>
            <a:ahLst/>
            <a:cxnLst/>
            <a:rect r="r" b="b" t="t" l="l"/>
            <a:pathLst>
              <a:path h="4114800" w="2708287">
                <a:moveTo>
                  <a:pt x="0" y="0"/>
                </a:moveTo>
                <a:lnTo>
                  <a:pt x="2708286" y="0"/>
                </a:lnTo>
                <a:lnTo>
                  <a:pt x="27082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092407" y="8229600"/>
            <a:ext cx="6357135" cy="4114800"/>
          </a:xfrm>
          <a:custGeom>
            <a:avLst/>
            <a:gdLst/>
            <a:ahLst/>
            <a:cxnLst/>
            <a:rect r="r" b="b" t="t" l="l"/>
            <a:pathLst>
              <a:path h="4114800" w="6357135">
                <a:moveTo>
                  <a:pt x="0" y="0"/>
                </a:moveTo>
                <a:lnTo>
                  <a:pt x="6357135" y="0"/>
                </a:lnTo>
                <a:lnTo>
                  <a:pt x="63571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454268" y="-1028700"/>
            <a:ext cx="2551176" cy="4114800"/>
          </a:xfrm>
          <a:custGeom>
            <a:avLst/>
            <a:gdLst/>
            <a:ahLst/>
            <a:cxnLst/>
            <a:rect r="r" b="b" t="t" l="l"/>
            <a:pathLst>
              <a:path h="4114800" w="2551176">
                <a:moveTo>
                  <a:pt x="2551176" y="0"/>
                </a:moveTo>
                <a:lnTo>
                  <a:pt x="0" y="0"/>
                </a:lnTo>
                <a:lnTo>
                  <a:pt x="0" y="4114800"/>
                </a:lnTo>
                <a:lnTo>
                  <a:pt x="2551176" y="4114800"/>
                </a:lnTo>
                <a:lnTo>
                  <a:pt x="2551176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521706" y="150994"/>
            <a:ext cx="4386606" cy="1955639"/>
          </a:xfrm>
          <a:custGeom>
            <a:avLst/>
            <a:gdLst/>
            <a:ahLst/>
            <a:cxnLst/>
            <a:rect r="r" b="b" t="t" l="l"/>
            <a:pathLst>
              <a:path h="1955639" w="4386606">
                <a:moveTo>
                  <a:pt x="0" y="0"/>
                </a:moveTo>
                <a:lnTo>
                  <a:pt x="4386606" y="0"/>
                </a:lnTo>
                <a:lnTo>
                  <a:pt x="4386606" y="1955639"/>
                </a:lnTo>
                <a:lnTo>
                  <a:pt x="0" y="195563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005904" y="3819525"/>
            <a:ext cx="15328493" cy="2893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89"/>
              </a:lnSpc>
            </a:pPr>
            <a:r>
              <a:rPr lang="en-US" sz="23851" spc="-1502" b="true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e - zguby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160" y="556302"/>
            <a:ext cx="17118076" cy="1029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34"/>
              </a:lnSpc>
            </a:pPr>
            <a:r>
              <a:rPr lang="en-US" sz="2953">
                <a:solidFill>
                  <a:srgbClr val="1C0140"/>
                </a:solidFill>
                <a:latin typeface="Arial Unicode"/>
                <a:ea typeface="Arial Unicode"/>
                <a:cs typeface="Arial Unicode"/>
                <a:sym typeface="Arial Unicode"/>
              </a:rPr>
              <a:t>Aplikacja została stworzona na potrzeby  </a:t>
            </a:r>
          </a:p>
          <a:p>
            <a:pPr algn="ctr">
              <a:lnSpc>
                <a:spcPts val="4134"/>
              </a:lnSpc>
            </a:pPr>
            <a:r>
              <a:rPr lang="en-US" sz="2953">
                <a:solidFill>
                  <a:srgbClr val="1C0140"/>
                </a:solidFill>
                <a:latin typeface="Arial Unicode"/>
                <a:ea typeface="Arial Unicode"/>
                <a:cs typeface="Arial Unicode"/>
                <a:sym typeface="Arial Unicode"/>
              </a:rPr>
              <a:t>Ministerstwa Cyfryzacji.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85423" y="7740320"/>
            <a:ext cx="7902577" cy="1334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8"/>
              </a:lnSpc>
            </a:pPr>
            <a:r>
              <a:rPr lang="en-US" sz="4896" spc="-308" b="true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Aplikacja opracowana przez zespół : O(bruteforce)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FC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1878" y="-466924"/>
            <a:ext cx="2870338" cy="4902751"/>
          </a:xfrm>
          <a:custGeom>
            <a:avLst/>
            <a:gdLst/>
            <a:ahLst/>
            <a:cxnLst/>
            <a:rect r="r" b="b" t="t" l="l"/>
            <a:pathLst>
              <a:path h="4902751" w="2870338">
                <a:moveTo>
                  <a:pt x="0" y="0"/>
                </a:moveTo>
                <a:lnTo>
                  <a:pt x="2870338" y="0"/>
                </a:lnTo>
                <a:lnTo>
                  <a:pt x="2870338" y="4902751"/>
                </a:lnTo>
                <a:lnTo>
                  <a:pt x="0" y="4902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34000" y="4435827"/>
            <a:ext cx="5511729" cy="3868232"/>
          </a:xfrm>
          <a:custGeom>
            <a:avLst/>
            <a:gdLst/>
            <a:ahLst/>
            <a:cxnLst/>
            <a:rect r="r" b="b" t="t" l="l"/>
            <a:pathLst>
              <a:path h="3868232" w="5511729">
                <a:moveTo>
                  <a:pt x="0" y="0"/>
                </a:moveTo>
                <a:lnTo>
                  <a:pt x="5511729" y="0"/>
                </a:lnTo>
                <a:lnTo>
                  <a:pt x="5511729" y="3868232"/>
                </a:lnTo>
                <a:lnTo>
                  <a:pt x="0" y="38682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096463" y="1028700"/>
            <a:ext cx="3841974" cy="4902751"/>
          </a:xfrm>
          <a:custGeom>
            <a:avLst/>
            <a:gdLst/>
            <a:ahLst/>
            <a:cxnLst/>
            <a:rect r="r" b="b" t="t" l="l"/>
            <a:pathLst>
              <a:path h="4902751" w="3841974">
                <a:moveTo>
                  <a:pt x="0" y="0"/>
                </a:moveTo>
                <a:lnTo>
                  <a:pt x="3841974" y="0"/>
                </a:lnTo>
                <a:lnTo>
                  <a:pt x="3841974" y="4902751"/>
                </a:lnTo>
                <a:lnTo>
                  <a:pt x="0" y="49027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392216" y="7947737"/>
            <a:ext cx="1832956" cy="2057400"/>
          </a:xfrm>
          <a:custGeom>
            <a:avLst/>
            <a:gdLst/>
            <a:ahLst/>
            <a:cxnLst/>
            <a:rect r="r" b="b" t="t" l="l"/>
            <a:pathLst>
              <a:path h="2057400" w="1832956">
                <a:moveTo>
                  <a:pt x="0" y="0"/>
                </a:moveTo>
                <a:lnTo>
                  <a:pt x="1832956" y="0"/>
                </a:lnTo>
                <a:lnTo>
                  <a:pt x="1832956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822091" y="1451287"/>
            <a:ext cx="7437209" cy="1409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31"/>
              </a:lnSpc>
            </a:pPr>
            <a:r>
              <a:rPr lang="en-US" sz="11513" spc="-725" b="true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O projekcie: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43287" y="3607209"/>
            <a:ext cx="9029187" cy="5651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spc="-226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Jako zespół, stworzyliśmy narzędzie, które w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226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b="true" sz="3600" spc="-226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3 prostych krokach</a:t>
            </a:r>
            <a:r>
              <a:rPr lang="en-US" sz="3600" spc="-226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 zamienia chaos formatów takich jak  PDF, DOCX czy JPG, na ustandaryzowane dane (</a:t>
            </a:r>
            <a:r>
              <a:rPr lang="en-US" b="true" sz="3600" spc="-226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JSON</a:t>
            </a:r>
            <a:r>
              <a:rPr lang="en-US" sz="3600" spc="-226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) dla portalu dane.gov.pl. Dzięki temu osoba wprowadzająca dane może  łatwiej wprowadzać do systemu informacje , zachowując najnowocześniejsze standardy wymiany informacji, co otwiera drogę do pełnej automatyzacji usług publicznych w Polsce.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FC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68821" y="3776476"/>
            <a:ext cx="4492767" cy="4386574"/>
          </a:xfrm>
          <a:custGeom>
            <a:avLst/>
            <a:gdLst/>
            <a:ahLst/>
            <a:cxnLst/>
            <a:rect r="r" b="b" t="t" l="l"/>
            <a:pathLst>
              <a:path h="4386574" w="4492767">
                <a:moveTo>
                  <a:pt x="0" y="0"/>
                </a:moveTo>
                <a:lnTo>
                  <a:pt x="4492766" y="0"/>
                </a:lnTo>
                <a:lnTo>
                  <a:pt x="4492766" y="4386574"/>
                </a:lnTo>
                <a:lnTo>
                  <a:pt x="0" y="43865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4031273" y="1072383"/>
            <a:ext cx="3106566" cy="4250276"/>
          </a:xfrm>
          <a:custGeom>
            <a:avLst/>
            <a:gdLst/>
            <a:ahLst/>
            <a:cxnLst/>
            <a:rect r="r" b="b" t="t" l="l"/>
            <a:pathLst>
              <a:path h="4250276" w="3106566">
                <a:moveTo>
                  <a:pt x="3106566" y="0"/>
                </a:moveTo>
                <a:lnTo>
                  <a:pt x="0" y="0"/>
                </a:lnTo>
                <a:lnTo>
                  <a:pt x="0" y="4250277"/>
                </a:lnTo>
                <a:lnTo>
                  <a:pt x="3106566" y="4250277"/>
                </a:lnTo>
                <a:lnTo>
                  <a:pt x="310656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13926" y="4898623"/>
            <a:ext cx="3812587" cy="2675743"/>
          </a:xfrm>
          <a:custGeom>
            <a:avLst/>
            <a:gdLst/>
            <a:ahLst/>
            <a:cxnLst/>
            <a:rect r="r" b="b" t="t" l="l"/>
            <a:pathLst>
              <a:path h="2675743" w="3812587">
                <a:moveTo>
                  <a:pt x="0" y="0"/>
                </a:moveTo>
                <a:lnTo>
                  <a:pt x="3812588" y="0"/>
                </a:lnTo>
                <a:lnTo>
                  <a:pt x="3812588" y="2675743"/>
                </a:lnTo>
                <a:lnTo>
                  <a:pt x="0" y="26757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0768821" y="789751"/>
            <a:ext cx="2430360" cy="3454000"/>
          </a:xfrm>
          <a:custGeom>
            <a:avLst/>
            <a:gdLst/>
            <a:ahLst/>
            <a:cxnLst/>
            <a:rect r="r" b="b" t="t" l="l"/>
            <a:pathLst>
              <a:path h="3454000" w="2430360">
                <a:moveTo>
                  <a:pt x="2430359" y="0"/>
                </a:moveTo>
                <a:lnTo>
                  <a:pt x="0" y="0"/>
                </a:lnTo>
                <a:lnTo>
                  <a:pt x="0" y="3454000"/>
                </a:lnTo>
                <a:lnTo>
                  <a:pt x="2430359" y="3454000"/>
                </a:lnTo>
                <a:lnTo>
                  <a:pt x="2430359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3199180" y="7200900"/>
            <a:ext cx="6357135" cy="4114800"/>
          </a:xfrm>
          <a:custGeom>
            <a:avLst/>
            <a:gdLst/>
            <a:ahLst/>
            <a:cxnLst/>
            <a:rect r="r" b="b" t="t" l="l"/>
            <a:pathLst>
              <a:path h="4114800" w="6357135">
                <a:moveTo>
                  <a:pt x="6357135" y="0"/>
                </a:moveTo>
                <a:lnTo>
                  <a:pt x="0" y="0"/>
                </a:lnTo>
                <a:lnTo>
                  <a:pt x="0" y="4114800"/>
                </a:lnTo>
                <a:lnTo>
                  <a:pt x="6357135" y="4114800"/>
                </a:lnTo>
                <a:lnTo>
                  <a:pt x="6357135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01916" y="4426224"/>
            <a:ext cx="855103" cy="855103"/>
          </a:xfrm>
          <a:custGeom>
            <a:avLst/>
            <a:gdLst/>
            <a:ahLst/>
            <a:cxnLst/>
            <a:rect r="r" b="b" t="t" l="l"/>
            <a:pathLst>
              <a:path h="855103" w="855103">
                <a:moveTo>
                  <a:pt x="0" y="0"/>
                </a:moveTo>
                <a:lnTo>
                  <a:pt x="855103" y="0"/>
                </a:lnTo>
                <a:lnTo>
                  <a:pt x="855103" y="855103"/>
                </a:lnTo>
                <a:lnTo>
                  <a:pt x="0" y="85510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172600" y="5367021"/>
            <a:ext cx="952268" cy="879016"/>
          </a:xfrm>
          <a:custGeom>
            <a:avLst/>
            <a:gdLst/>
            <a:ahLst/>
            <a:cxnLst/>
            <a:rect r="r" b="b" t="t" l="l"/>
            <a:pathLst>
              <a:path h="879016" w="952268">
                <a:moveTo>
                  <a:pt x="0" y="0"/>
                </a:moveTo>
                <a:lnTo>
                  <a:pt x="952268" y="0"/>
                </a:lnTo>
                <a:lnTo>
                  <a:pt x="952268" y="879017"/>
                </a:lnTo>
                <a:lnTo>
                  <a:pt x="0" y="87901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465629" y="6336628"/>
            <a:ext cx="1014004" cy="1014004"/>
          </a:xfrm>
          <a:custGeom>
            <a:avLst/>
            <a:gdLst/>
            <a:ahLst/>
            <a:cxnLst/>
            <a:rect r="r" b="b" t="t" l="l"/>
            <a:pathLst>
              <a:path h="1014004" w="1014004">
                <a:moveTo>
                  <a:pt x="0" y="0"/>
                </a:moveTo>
                <a:lnTo>
                  <a:pt x="1014003" y="0"/>
                </a:lnTo>
                <a:lnTo>
                  <a:pt x="1014003" y="1014003"/>
                </a:lnTo>
                <a:lnTo>
                  <a:pt x="0" y="101400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494270" y="7228168"/>
            <a:ext cx="1019242" cy="1019242"/>
          </a:xfrm>
          <a:custGeom>
            <a:avLst/>
            <a:gdLst/>
            <a:ahLst/>
            <a:cxnLst/>
            <a:rect r="r" b="b" t="t" l="l"/>
            <a:pathLst>
              <a:path h="1019242" w="1019242">
                <a:moveTo>
                  <a:pt x="0" y="0"/>
                </a:moveTo>
                <a:lnTo>
                  <a:pt x="1019242" y="0"/>
                </a:lnTo>
                <a:lnTo>
                  <a:pt x="1019242" y="1019242"/>
                </a:lnTo>
                <a:lnTo>
                  <a:pt x="0" y="1019242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828793" y="8760255"/>
            <a:ext cx="1330954" cy="1330954"/>
          </a:xfrm>
          <a:custGeom>
            <a:avLst/>
            <a:gdLst/>
            <a:ahLst/>
            <a:cxnLst/>
            <a:rect r="r" b="b" t="t" l="l"/>
            <a:pathLst>
              <a:path h="1330954" w="1330954">
                <a:moveTo>
                  <a:pt x="0" y="0"/>
                </a:moveTo>
                <a:lnTo>
                  <a:pt x="1330954" y="0"/>
                </a:lnTo>
                <a:lnTo>
                  <a:pt x="1330954" y="1330954"/>
                </a:lnTo>
                <a:lnTo>
                  <a:pt x="0" y="1330954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618536" y="8811581"/>
            <a:ext cx="1279629" cy="1279629"/>
          </a:xfrm>
          <a:custGeom>
            <a:avLst/>
            <a:gdLst/>
            <a:ahLst/>
            <a:cxnLst/>
            <a:rect r="r" b="b" t="t" l="l"/>
            <a:pathLst>
              <a:path h="1279629" w="1279629">
                <a:moveTo>
                  <a:pt x="0" y="0"/>
                </a:moveTo>
                <a:lnTo>
                  <a:pt x="1279628" y="0"/>
                </a:lnTo>
                <a:lnTo>
                  <a:pt x="1279628" y="1279628"/>
                </a:lnTo>
                <a:lnTo>
                  <a:pt x="0" y="1279628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498239" y="8785918"/>
            <a:ext cx="1279629" cy="1279629"/>
          </a:xfrm>
          <a:custGeom>
            <a:avLst/>
            <a:gdLst/>
            <a:ahLst/>
            <a:cxnLst/>
            <a:rect r="r" b="b" t="t" l="l"/>
            <a:pathLst>
              <a:path h="1279629" w="1279629">
                <a:moveTo>
                  <a:pt x="0" y="0"/>
                </a:moveTo>
                <a:lnTo>
                  <a:pt x="1279629" y="0"/>
                </a:lnTo>
                <a:lnTo>
                  <a:pt x="1279629" y="1279629"/>
                </a:lnTo>
                <a:lnTo>
                  <a:pt x="0" y="1279629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144000" y="8842155"/>
            <a:ext cx="3224807" cy="1167155"/>
          </a:xfrm>
          <a:custGeom>
            <a:avLst/>
            <a:gdLst/>
            <a:ahLst/>
            <a:cxnLst/>
            <a:rect r="r" b="b" t="t" l="l"/>
            <a:pathLst>
              <a:path h="1167155" w="3224807">
                <a:moveTo>
                  <a:pt x="0" y="0"/>
                </a:moveTo>
                <a:lnTo>
                  <a:pt x="3224807" y="0"/>
                </a:lnTo>
                <a:lnTo>
                  <a:pt x="3224807" y="1167155"/>
                </a:lnTo>
                <a:lnTo>
                  <a:pt x="0" y="1167155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5513512" y="3490273"/>
            <a:ext cx="2637173" cy="753478"/>
          </a:xfrm>
          <a:custGeom>
            <a:avLst/>
            <a:gdLst/>
            <a:ahLst/>
            <a:cxnLst/>
            <a:rect r="r" b="b" t="t" l="l"/>
            <a:pathLst>
              <a:path h="753478" w="2637173">
                <a:moveTo>
                  <a:pt x="0" y="0"/>
                </a:moveTo>
                <a:lnTo>
                  <a:pt x="2637174" y="0"/>
                </a:lnTo>
                <a:lnTo>
                  <a:pt x="2637174" y="753478"/>
                </a:lnTo>
                <a:lnTo>
                  <a:pt x="0" y="753478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86879" y="813247"/>
            <a:ext cx="8853266" cy="1410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31"/>
              </a:lnSpc>
            </a:pPr>
            <a:r>
              <a:rPr lang="en-US" sz="11513" spc="-725" b="true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Technologie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92664" y="3617450"/>
            <a:ext cx="995009" cy="775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64"/>
              </a:lnSpc>
            </a:pPr>
            <a:r>
              <a:rPr lang="en-US" sz="6437" spc="-405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1.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29202" y="4575391"/>
            <a:ext cx="1605120" cy="747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6"/>
              </a:lnSpc>
            </a:pPr>
            <a:r>
              <a:rPr lang="en-US" sz="6200" spc="-390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2.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31762" y="4164199"/>
            <a:ext cx="3392687" cy="107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33"/>
              </a:lnSpc>
            </a:pPr>
            <a:r>
              <a:rPr lang="en-US" sz="5399" b="true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Typescript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29202" y="5589360"/>
            <a:ext cx="1605120" cy="747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6"/>
              </a:lnSpc>
            </a:pPr>
            <a:r>
              <a:rPr lang="en-US" sz="6200" spc="-390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3.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2254473"/>
            <a:ext cx="9740121" cy="896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00"/>
              </a:lnSpc>
              <a:spcBef>
                <a:spcPct val="0"/>
              </a:spcBef>
            </a:pPr>
            <a:r>
              <a:rPr lang="en-US" sz="5214" spc="-328">
                <a:solidFill>
                  <a:srgbClr val="1C0140"/>
                </a:solidFill>
                <a:latin typeface="Arial Unicode"/>
                <a:ea typeface="Arial Unicode"/>
                <a:cs typeface="Arial Unicode"/>
                <a:sym typeface="Arial Unicode"/>
              </a:rPr>
              <a:t>W naszej aplikacji wykorzystaliśmy 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31762" y="3272001"/>
            <a:ext cx="5481737" cy="107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33"/>
              </a:lnSpc>
            </a:pPr>
            <a:r>
              <a:rPr lang="en-US" sz="5399" b="true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Express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269286" y="5303610"/>
            <a:ext cx="1530072" cy="910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  <a:spcBef>
                <a:spcPct val="0"/>
              </a:spcBef>
            </a:pPr>
            <a:r>
              <a:rPr lang="en-US" b="true" sz="5400" spc="-340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React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29202" y="6565228"/>
            <a:ext cx="1605120" cy="747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6"/>
              </a:lnSpc>
            </a:pPr>
            <a:r>
              <a:rPr lang="en-US" sz="6200" spc="-390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4.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231762" y="6317578"/>
            <a:ext cx="1834515" cy="910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  <a:spcBef>
                <a:spcPct val="0"/>
              </a:spcBef>
            </a:pPr>
            <a:r>
              <a:rPr lang="en-US" b="true" sz="5400" spc="-340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Next.js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29202" y="7447243"/>
            <a:ext cx="1605120" cy="729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6000" spc="-378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5.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231762" y="7255346"/>
            <a:ext cx="1940838" cy="910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  <a:spcBef>
                <a:spcPct val="0"/>
              </a:spcBef>
            </a:pPr>
            <a:r>
              <a:rPr lang="en-US" b="true" sz="5400" spc="-340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Python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2425" y="8337102"/>
            <a:ext cx="2872026" cy="853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20"/>
              </a:lnSpc>
              <a:spcBef>
                <a:spcPct val="0"/>
              </a:spcBef>
            </a:pPr>
            <a:r>
              <a:rPr lang="en-US" sz="5014" spc="-315">
                <a:solidFill>
                  <a:srgbClr val="1C0140"/>
                </a:solidFill>
                <a:latin typeface="Tomorrow"/>
                <a:ea typeface="Tomorrow"/>
                <a:cs typeface="Tomorrow"/>
                <a:sym typeface="Tomorrow"/>
              </a:rPr>
              <a:t>Pozostałe:</a:t>
            </a:r>
            <a:r>
              <a:rPr lang="en-US" b="true" sz="5014" spc="-315">
                <a:solidFill>
                  <a:srgbClr val="1C0140"/>
                </a:solidFill>
                <a:latin typeface="Tomorrow Bold"/>
                <a:ea typeface="Tomorrow Bold"/>
                <a:cs typeface="Tomorrow Bold"/>
                <a:sym typeface="Tomorrow Bold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FC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28750" y="1249853"/>
            <a:ext cx="15430500" cy="867965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642175" y="200025"/>
            <a:ext cx="12448198" cy="82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30"/>
              </a:lnSpc>
            </a:pPr>
            <a:r>
              <a:rPr lang="en-US" b="true" sz="6739" spc="-424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Instrukcja obsługi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FC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38103" y="2416308"/>
            <a:ext cx="9799026" cy="621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7"/>
              </a:lnSpc>
            </a:pPr>
            <a:r>
              <a:rPr lang="en-US" sz="3220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Rozwijając system w plikach TSX, dbamy o pełną ochronę danych użytkownika poprzez wdrożenie protokołu OAuth2 i kryptograficzne haszowanie haseł. Kluczowym elementem naszej architektury bezpieczeństwa jest przechowywanie tokenów JWT w ciasteczkach z flagami HttpOnly i Secure, co skutecznie neutralizuje ryzyko ataków XSS oraz CSRF, gwarantując spokój i bezpieczeństwo osobie pracującej z systemem.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455232" y="509676"/>
            <a:ext cx="9164769" cy="132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85"/>
              </a:lnSpc>
            </a:pPr>
            <a:r>
              <a:rPr lang="en-US" sz="6599" b="true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Bezpieczeństwo danych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3793761" y="833526"/>
            <a:ext cx="4106217" cy="4571699"/>
          </a:xfrm>
          <a:custGeom>
            <a:avLst/>
            <a:gdLst/>
            <a:ahLst/>
            <a:cxnLst/>
            <a:rect r="r" b="b" t="t" l="l"/>
            <a:pathLst>
              <a:path h="4571699" w="4106217">
                <a:moveTo>
                  <a:pt x="0" y="0"/>
                </a:moveTo>
                <a:lnTo>
                  <a:pt x="4106217" y="0"/>
                </a:lnTo>
                <a:lnTo>
                  <a:pt x="4106217" y="4571699"/>
                </a:lnTo>
                <a:lnTo>
                  <a:pt x="0" y="45716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47926" y="-933720"/>
            <a:ext cx="3898412" cy="4571699"/>
          </a:xfrm>
          <a:custGeom>
            <a:avLst/>
            <a:gdLst/>
            <a:ahLst/>
            <a:cxnLst/>
            <a:rect r="r" b="b" t="t" l="l"/>
            <a:pathLst>
              <a:path h="4571699" w="3898412">
                <a:moveTo>
                  <a:pt x="0" y="0"/>
                </a:moveTo>
                <a:lnTo>
                  <a:pt x="3898412" y="0"/>
                </a:lnTo>
                <a:lnTo>
                  <a:pt x="3898412" y="4571698"/>
                </a:lnTo>
                <a:lnTo>
                  <a:pt x="0" y="45716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176122" y="5674002"/>
            <a:ext cx="3341496" cy="4571699"/>
          </a:xfrm>
          <a:custGeom>
            <a:avLst/>
            <a:gdLst/>
            <a:ahLst/>
            <a:cxnLst/>
            <a:rect r="r" b="b" t="t" l="l"/>
            <a:pathLst>
              <a:path h="4571699" w="3341496">
                <a:moveTo>
                  <a:pt x="0" y="0"/>
                </a:moveTo>
                <a:lnTo>
                  <a:pt x="3341496" y="0"/>
                </a:lnTo>
                <a:lnTo>
                  <a:pt x="3341496" y="4571698"/>
                </a:lnTo>
                <a:lnTo>
                  <a:pt x="0" y="457169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49518" y="4032187"/>
            <a:ext cx="2644244" cy="4516565"/>
          </a:xfrm>
          <a:custGeom>
            <a:avLst/>
            <a:gdLst/>
            <a:ahLst/>
            <a:cxnLst/>
            <a:rect r="r" b="b" t="t" l="l"/>
            <a:pathLst>
              <a:path h="4516565" w="2644244">
                <a:moveTo>
                  <a:pt x="0" y="0"/>
                </a:moveTo>
                <a:lnTo>
                  <a:pt x="2644243" y="0"/>
                </a:lnTo>
                <a:lnTo>
                  <a:pt x="2644243" y="4516565"/>
                </a:lnTo>
                <a:lnTo>
                  <a:pt x="0" y="451656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63153" y="8939277"/>
            <a:ext cx="4100910" cy="2878093"/>
          </a:xfrm>
          <a:custGeom>
            <a:avLst/>
            <a:gdLst/>
            <a:ahLst/>
            <a:cxnLst/>
            <a:rect r="r" b="b" t="t" l="l"/>
            <a:pathLst>
              <a:path h="2878093" w="4100910">
                <a:moveTo>
                  <a:pt x="0" y="0"/>
                </a:moveTo>
                <a:lnTo>
                  <a:pt x="4100910" y="0"/>
                </a:lnTo>
                <a:lnTo>
                  <a:pt x="4100910" y="2878093"/>
                </a:lnTo>
                <a:lnTo>
                  <a:pt x="0" y="287809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FC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18159" y="2452983"/>
            <a:ext cx="7311011" cy="592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89"/>
              </a:lnSpc>
            </a:pPr>
            <a:r>
              <a:rPr lang="en-US" sz="2800">
                <a:solidFill>
                  <a:srgbClr val="1C0140"/>
                </a:solidFill>
                <a:latin typeface="Proxima Nova"/>
                <a:ea typeface="Proxima Nova"/>
                <a:cs typeface="Proxima Nova"/>
                <a:sym typeface="Proxima Nova"/>
              </a:rPr>
              <a:t>Równocześnie, aby chronić informacje przed niepowołanymi rękoma, wdrożyliśmy wielowarstwową kontrolę dostępu (RBAC) oraz automatyczne maskowanie danych wrażliwych. Dzięki temu gwarantujemy, że poufne informacje z biura rzeczy znalezionych są widoczne wyłącznie dla autoryzowanych pracowników, a system pozostaje odporny zarówno na ataki zewnętrzne, jak i wycieki wewnętrzne.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752239" y="-196191"/>
            <a:ext cx="2870338" cy="4902751"/>
          </a:xfrm>
          <a:custGeom>
            <a:avLst/>
            <a:gdLst/>
            <a:ahLst/>
            <a:cxnLst/>
            <a:rect r="r" b="b" t="t" l="l"/>
            <a:pathLst>
              <a:path h="4902751" w="2870338">
                <a:moveTo>
                  <a:pt x="0" y="0"/>
                </a:moveTo>
                <a:lnTo>
                  <a:pt x="2870337" y="0"/>
                </a:lnTo>
                <a:lnTo>
                  <a:pt x="2870337" y="4902751"/>
                </a:lnTo>
                <a:lnTo>
                  <a:pt x="0" y="4902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896361" y="4706560"/>
            <a:ext cx="5511729" cy="3868232"/>
          </a:xfrm>
          <a:custGeom>
            <a:avLst/>
            <a:gdLst/>
            <a:ahLst/>
            <a:cxnLst/>
            <a:rect r="r" b="b" t="t" l="l"/>
            <a:pathLst>
              <a:path h="3868232" w="5511729">
                <a:moveTo>
                  <a:pt x="0" y="0"/>
                </a:moveTo>
                <a:lnTo>
                  <a:pt x="5511729" y="0"/>
                </a:lnTo>
                <a:lnTo>
                  <a:pt x="5511729" y="3868231"/>
                </a:lnTo>
                <a:lnTo>
                  <a:pt x="0" y="3868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326823" y="1299432"/>
            <a:ext cx="3841974" cy="4902751"/>
          </a:xfrm>
          <a:custGeom>
            <a:avLst/>
            <a:gdLst/>
            <a:ahLst/>
            <a:cxnLst/>
            <a:rect r="r" b="b" t="t" l="l"/>
            <a:pathLst>
              <a:path h="4902751" w="3841974">
                <a:moveTo>
                  <a:pt x="0" y="0"/>
                </a:moveTo>
                <a:lnTo>
                  <a:pt x="3841975" y="0"/>
                </a:lnTo>
                <a:lnTo>
                  <a:pt x="3841975" y="4902752"/>
                </a:lnTo>
                <a:lnTo>
                  <a:pt x="0" y="49027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620852" y="7084606"/>
            <a:ext cx="7574475" cy="4902751"/>
          </a:xfrm>
          <a:custGeom>
            <a:avLst/>
            <a:gdLst/>
            <a:ahLst/>
            <a:cxnLst/>
            <a:rect r="r" b="b" t="t" l="l"/>
            <a:pathLst>
              <a:path h="4902751" w="7574475">
                <a:moveTo>
                  <a:pt x="0" y="0"/>
                </a:moveTo>
                <a:lnTo>
                  <a:pt x="7574476" y="0"/>
                </a:lnTo>
                <a:lnTo>
                  <a:pt x="7574476" y="4902751"/>
                </a:lnTo>
                <a:lnTo>
                  <a:pt x="0" y="490275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177156" y="7945246"/>
            <a:ext cx="3898412" cy="4571699"/>
          </a:xfrm>
          <a:custGeom>
            <a:avLst/>
            <a:gdLst/>
            <a:ahLst/>
            <a:cxnLst/>
            <a:rect r="r" b="b" t="t" l="l"/>
            <a:pathLst>
              <a:path h="4571699" w="3898412">
                <a:moveTo>
                  <a:pt x="0" y="0"/>
                </a:moveTo>
                <a:lnTo>
                  <a:pt x="3898412" y="0"/>
                </a:lnTo>
                <a:lnTo>
                  <a:pt x="3898412" y="4571698"/>
                </a:lnTo>
                <a:lnTo>
                  <a:pt x="0" y="457169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18159" y="474945"/>
            <a:ext cx="9164769" cy="132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85"/>
              </a:lnSpc>
            </a:pPr>
            <a:r>
              <a:rPr lang="en-US" sz="6599" b="true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Bezpieczeństwo danych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FC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51645" y="3598593"/>
            <a:ext cx="4881562" cy="4766179"/>
          </a:xfrm>
          <a:custGeom>
            <a:avLst/>
            <a:gdLst/>
            <a:ahLst/>
            <a:cxnLst/>
            <a:rect r="r" b="b" t="t" l="l"/>
            <a:pathLst>
              <a:path h="4766179" w="4881562">
                <a:moveTo>
                  <a:pt x="0" y="0"/>
                </a:moveTo>
                <a:lnTo>
                  <a:pt x="4881561" y="0"/>
                </a:lnTo>
                <a:lnTo>
                  <a:pt x="4881561" y="4766179"/>
                </a:lnTo>
                <a:lnTo>
                  <a:pt x="0" y="4766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3093133" y="660493"/>
            <a:ext cx="3375401" cy="4618087"/>
          </a:xfrm>
          <a:custGeom>
            <a:avLst/>
            <a:gdLst/>
            <a:ahLst/>
            <a:cxnLst/>
            <a:rect r="r" b="b" t="t" l="l"/>
            <a:pathLst>
              <a:path h="4618087" w="3375401">
                <a:moveTo>
                  <a:pt x="3375402" y="0"/>
                </a:moveTo>
                <a:lnTo>
                  <a:pt x="0" y="0"/>
                </a:lnTo>
                <a:lnTo>
                  <a:pt x="0" y="4618087"/>
                </a:lnTo>
                <a:lnTo>
                  <a:pt x="3375402" y="4618087"/>
                </a:lnTo>
                <a:lnTo>
                  <a:pt x="337540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953488" y="8599648"/>
            <a:ext cx="4142521" cy="2907297"/>
          </a:xfrm>
          <a:custGeom>
            <a:avLst/>
            <a:gdLst/>
            <a:ahLst/>
            <a:cxnLst/>
            <a:rect r="r" b="b" t="t" l="l"/>
            <a:pathLst>
              <a:path h="2907297" w="4142521">
                <a:moveTo>
                  <a:pt x="0" y="0"/>
                </a:moveTo>
                <a:lnTo>
                  <a:pt x="4142521" y="0"/>
                </a:lnTo>
                <a:lnTo>
                  <a:pt x="4142521" y="2907297"/>
                </a:lnTo>
                <a:lnTo>
                  <a:pt x="0" y="290729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30475" y="7933262"/>
            <a:ext cx="4900719" cy="3154281"/>
          </a:xfrm>
          <a:custGeom>
            <a:avLst/>
            <a:gdLst/>
            <a:ahLst/>
            <a:cxnLst/>
            <a:rect r="r" b="b" t="t" l="l"/>
            <a:pathLst>
              <a:path h="3154281" w="4900719">
                <a:moveTo>
                  <a:pt x="0" y="0"/>
                </a:moveTo>
                <a:lnTo>
                  <a:pt x="4900718" y="0"/>
                </a:lnTo>
                <a:lnTo>
                  <a:pt x="4900718" y="3154281"/>
                </a:lnTo>
                <a:lnTo>
                  <a:pt x="0" y="31542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-451645" y="353403"/>
            <a:ext cx="2640678" cy="3752902"/>
          </a:xfrm>
          <a:custGeom>
            <a:avLst/>
            <a:gdLst/>
            <a:ahLst/>
            <a:cxnLst/>
            <a:rect r="r" b="b" t="t" l="l"/>
            <a:pathLst>
              <a:path h="3752902" w="2640678">
                <a:moveTo>
                  <a:pt x="2640678" y="0"/>
                </a:moveTo>
                <a:lnTo>
                  <a:pt x="0" y="0"/>
                </a:lnTo>
                <a:lnTo>
                  <a:pt x="0" y="3752902"/>
                </a:lnTo>
                <a:lnTo>
                  <a:pt x="2640678" y="3752902"/>
                </a:lnTo>
                <a:lnTo>
                  <a:pt x="2640678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5166457" y="5689401"/>
            <a:ext cx="1302078" cy="2819460"/>
          </a:xfrm>
          <a:custGeom>
            <a:avLst/>
            <a:gdLst/>
            <a:ahLst/>
            <a:cxnLst/>
            <a:rect r="r" b="b" t="t" l="l"/>
            <a:pathLst>
              <a:path h="2819460" w="1302078">
                <a:moveTo>
                  <a:pt x="1302078" y="0"/>
                </a:moveTo>
                <a:lnTo>
                  <a:pt x="0" y="0"/>
                </a:lnTo>
                <a:lnTo>
                  <a:pt x="0" y="2819460"/>
                </a:lnTo>
                <a:lnTo>
                  <a:pt x="1302078" y="2819460"/>
                </a:lnTo>
                <a:lnTo>
                  <a:pt x="1302078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683503" y="1665022"/>
            <a:ext cx="9038063" cy="3977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31"/>
              </a:lnSpc>
            </a:pPr>
            <a:r>
              <a:rPr lang="en-US" sz="11513" spc="-725" b="true">
                <a:solidFill>
                  <a:srgbClr val="1C01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Dziękujęmy za mile spędzony czas :))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DAG6yR6XXGo</dc:identifier>
  <dcterms:modified xsi:type="dcterms:W3CDTF">2011-08-01T06:04:30Z</dcterms:modified>
  <cp:revision>1</cp:revision>
  <dc:title>Light Blue and Dark Blue Illustration Technology Startup Presentation</dc:title>
</cp:coreProperties>
</file>

<file path=docProps/thumbnail.jpeg>
</file>